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9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5BC37-B41B-4412-ABB6-FF67036BA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FD1660-E775-4517-A7C9-1ECF7A0E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CDE684-C58E-4584-9FE0-ECA0743B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6A140D-AC74-4DF8-A025-4E59DD1C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417FA-5E37-4D11-9DB3-269F350D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E86CA-6700-4CB1-A120-A3BF4D52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345C54-CF3E-4618-8C7F-0EC254C56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F70925-D2A3-4733-B6C2-93F6327E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AE3FF-A41C-414A-A998-A083DC8B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186029-C444-4058-BDBC-91A0CBEC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1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D45013-E1C4-49F7-959B-5AE8A863C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10F588-A4BD-4C3A-9BA7-CA7C6B8A6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A66B6D-AB8C-401F-973A-2FFBBF5F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5C3B5-85A0-404E-9C46-12D7EB21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A33A13-6821-4C68-8AC2-FB6BFD66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7B684-E27F-483F-89AD-8CA7FB7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79B51E-6F3D-48A4-96E3-27F10195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36081A-342B-4EC2-918B-142A322D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4D7569-F83F-4B63-B24C-83E3DB2F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01AA9D-3103-4B29-8F29-BD80B1FC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91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A9FE9-A5E7-45AE-A110-B172C238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63FDC1-C19C-4F55-B45B-0FF351AA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453406-91D9-4E56-8D6F-CFA62E93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4B9B4-1501-4ABE-A38C-8E7803CA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593D74-263C-49E7-8EDA-0ADFD235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94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8E66D-5B57-4406-B3DF-E16409D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A58E7-44E7-40A4-8A8E-458B738A9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74F01-0262-4E34-AE18-75BB35197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91AD70-086A-4506-B124-74468368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A5B7B6-91AE-403F-B986-FBA8C1FB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BF297-B372-477B-BBE2-34919CB8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3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68C3B-BF52-4652-BA3C-A8DC940F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C01DDC-C96A-40AF-BFE6-70097AA1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CFEC5C-AD1B-45F5-A116-602F6349E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73D079-E82B-4181-8A1F-9AA8EA25E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30E600-5572-4909-A30B-E110660D5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6D0885-3E79-45AE-939B-0FB71DA4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D17636-8972-466E-A1E5-476B2EB4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3B627C-0636-4CDE-A208-55DE1E79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1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B04ED-775D-4642-AC84-034C40C2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F3A7D6-62AA-4EC0-989E-E342BFE2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649CFE-1711-467B-9339-42C6E9FF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A33EB2-3C1E-41CD-8DB0-9DE5B181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497A2C-16AD-4CB8-A9C8-545043F0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EBF65F-F0EB-477A-AA71-3E719FE7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698DE9-5FD7-4E70-B8C3-22D0BE6F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98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BCC24-4113-4370-B72E-F4C0F541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01A8CF-9A82-4854-A62B-17D7565B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5DFE35-AF00-4B42-8586-5712D2D76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4FC0EF-DA9B-4092-BD19-ACA536F8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9F01CD-918A-4F4D-9EA0-72C056FC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E5A019-33FA-4F78-87FD-AAADB5A2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42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D707D-EEC3-42C3-966C-75B3E27E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CAF02EA-DD63-4223-A531-D271DC15C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E1E960-4BF5-4A83-983C-2B57B00E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416706-6CE6-4604-ABF4-23F2789B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2C80E2-3F06-4AC3-A77A-83061B2F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BD404-DDBB-4622-960C-4D2E3228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7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19F9AA-FF5B-41A6-9943-132A55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C4841F-AD9F-442B-8216-9BA37BB1B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53154F-238E-4E7E-9D90-69011525E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3DC-4DAD-4571-B669-F9FD4D127A0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128D55-B6B6-47E6-8D38-D4DB71404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ECC05-96AB-426E-B116-C82945C0F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45B5-961E-42E9-8353-0311BE104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5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issler.schule@online.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c.gessner@mittelschule-kitzingen-siedlung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bayern.de/schueler/schularten/mittelschul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4FA01D-19F4-4CF4-820D-B8921C38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Übertritt an die weiterführenden Schulen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B1175-A4B9-4DBC-BEB9-1719DC08A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Information für die Eltern der 4. Jahrgangsstufe </a:t>
            </a:r>
          </a:p>
        </p:txBody>
      </p:sp>
      <p:pic>
        <p:nvPicPr>
          <p:cNvPr id="6" name="Bildplatzhalter 8">
            <a:extLst>
              <a:ext uri="{FF2B5EF4-FFF2-40B4-BE49-F238E27FC236}">
                <a16:creationId xmlns:a16="http://schemas.microsoft.com/office/drawing/2014/main" id="{BDD3D993-A9A3-4832-B31D-E06CF4747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2254" r="421" b="4560"/>
          <a:stretch/>
        </p:blipFill>
        <p:spPr>
          <a:xfrm>
            <a:off x="10111057" y="254929"/>
            <a:ext cx="1929890" cy="13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D18972-2938-4BD3-A503-69EDC9E4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Ansprechpartner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565A9-21F0-429A-B6C2-FA0E8538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98" y="2045098"/>
            <a:ext cx="8162747" cy="4609702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Klassenlehrkraft an der Grundschule </a:t>
            </a:r>
          </a:p>
          <a:p>
            <a:r>
              <a:rPr lang="de-DE" dirty="0" err="1">
                <a:solidFill>
                  <a:srgbClr val="000000"/>
                </a:solidFill>
              </a:rPr>
              <a:t>BL‘in</a:t>
            </a:r>
            <a:r>
              <a:rPr lang="de-DE" dirty="0">
                <a:solidFill>
                  <a:srgbClr val="000000"/>
                </a:solidFill>
              </a:rPr>
              <a:t> Frau Hofmann über das Sekretariat der D.- Paul-Eber-Mittelschule oder per Mail an: dpeberatung@gmail.com</a:t>
            </a:r>
          </a:p>
          <a:p>
            <a:r>
              <a:rPr lang="de-DE" dirty="0" err="1">
                <a:solidFill>
                  <a:srgbClr val="000000"/>
                </a:solidFill>
              </a:rPr>
              <a:t>BL‘in</a:t>
            </a:r>
            <a:r>
              <a:rPr lang="de-DE" dirty="0">
                <a:solidFill>
                  <a:srgbClr val="000000"/>
                </a:solidFill>
              </a:rPr>
              <a:t> Frau Preissler über das Sekretariat der Mittelschule Kitzingen-Siedlung oder per Mail an: </a:t>
            </a:r>
            <a:r>
              <a:rPr lang="de-DE" dirty="0">
                <a:solidFill>
                  <a:srgbClr val="000000"/>
                </a:solidFill>
                <a:hlinkClick r:id="rId3"/>
              </a:rPr>
              <a:t>preissler.schule@online.de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BL Herr Gessner über das Sekretariat der Mittelschule Kitzingen-Siedlung oder per Mail an: </a:t>
            </a:r>
            <a:r>
              <a:rPr lang="de-DE" dirty="0">
                <a:solidFill>
                  <a:srgbClr val="000000"/>
                </a:solidFill>
                <a:hlinkClick r:id="rId4"/>
              </a:rPr>
              <a:t>c.gessner@mittelschule-kitzingen-siedlung.de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BB01D688-5C19-43CA-8D5E-6EF8AFBDA8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7" t="2254" r="421" b="4560"/>
          <a:stretch/>
        </p:blipFill>
        <p:spPr>
          <a:xfrm>
            <a:off x="8867546" y="3210142"/>
            <a:ext cx="2519782" cy="17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B5CEE9-DC8E-4215-BF9E-D4BAE371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Zum Abschluss </a:t>
            </a:r>
          </a:p>
        </p:txBody>
      </p:sp>
      <p:pic>
        <p:nvPicPr>
          <p:cNvPr id="6" name="Picture 2" descr="C:\Users\Tina\AppData\Local\Microsoft\Windows\Temporary Internet Files\Content.IE5\0YNWRR2W\objectif4[1].png">
            <a:extLst>
              <a:ext uri="{FF2B5EF4-FFF2-40B4-BE49-F238E27FC236}">
                <a16:creationId xmlns:a16="http://schemas.microsoft.com/office/drawing/2014/main" id="{A0A40F8E-3931-4038-ADE0-160CCF2A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00709" y="3429000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3E85F44-29FF-455A-9E08-9CA25DB2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9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900" b="1">
                <a:solidFill>
                  <a:srgbClr val="000000"/>
                </a:solidFill>
                <a:latin typeface="Bradley Hand ITC" panose="03070402050302030203" pitchFamily="66" charset="0"/>
              </a:rPr>
              <a:t>         </a:t>
            </a:r>
            <a:br>
              <a:rPr lang="de-DE" sz="1900" b="1" u="sng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endParaRPr lang="de-DE" sz="1900" u="sng">
              <a:solidFill>
                <a:srgbClr val="000000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F97BEB8-9049-4115-9B4C-A70F3DC9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76" y="222399"/>
            <a:ext cx="18722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A5A21F7-EC2F-4072-8C81-FBB07E2C6FBD}"/>
              </a:ext>
            </a:extLst>
          </p:cNvPr>
          <p:cNvSpPr txBox="1"/>
          <p:nvPr/>
        </p:nvSpPr>
        <p:spPr>
          <a:xfrm>
            <a:off x="679196" y="3165202"/>
            <a:ext cx="108305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 gibt nicht die „beste“ Schule, es</a:t>
            </a:r>
            <a:b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gibt nur die „richtige Schule“ für Ihr Kind.</a:t>
            </a:r>
            <a:b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3965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973024-25A8-45A2-BA7D-806EE124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12" y="2757337"/>
            <a:ext cx="6739136" cy="23879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wünschen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Ihnen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gute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Entscheidung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für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weitere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Schullaufbahn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Ihres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Kindes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8702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D3DBE8B3-D3DA-4430-99C0-9202C207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Diese Informationen 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bieten wir: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platzhalter 8" descr="Informationen">
            <a:extLst>
              <a:ext uri="{FF2B5EF4-FFF2-40B4-BE49-F238E27FC236}">
                <a16:creationId xmlns:a16="http://schemas.microsoft.com/office/drawing/2014/main" id="{C2A99B80-95F4-4B49-ACBA-C37F7469E3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520" b="10520"/>
          <a:stretch/>
        </p:blipFill>
        <p:spPr>
          <a:xfrm>
            <a:off x="5900739" y="1253079"/>
            <a:ext cx="5507803" cy="434896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842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3357FD1-B75F-4A09-8D99-A95ADAA9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Diese Informationen bieten wir Ihnen: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ADCB6D-C0D5-4564-8128-6A050D4D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900">
                <a:solidFill>
                  <a:srgbClr val="000000"/>
                </a:solidFill>
              </a:rPr>
              <a:t>Zum Auftakt: </a:t>
            </a:r>
          </a:p>
          <a:p>
            <a:r>
              <a:rPr lang="de-DE" sz="1900">
                <a:solidFill>
                  <a:srgbClr val="000000"/>
                </a:solidFill>
              </a:rPr>
              <a:t>Übertrittsmöglichkeiten an weiterführende Schulen </a:t>
            </a:r>
          </a:p>
          <a:p>
            <a:pPr marL="0" indent="0">
              <a:buNone/>
            </a:pPr>
            <a:r>
              <a:rPr lang="de-DE" sz="1900">
                <a:solidFill>
                  <a:srgbClr val="000000"/>
                </a:solidFill>
              </a:rPr>
              <a:t>Profil der Mittelschule </a:t>
            </a:r>
          </a:p>
          <a:p>
            <a:r>
              <a:rPr lang="de-DE" sz="1900">
                <a:solidFill>
                  <a:srgbClr val="000000"/>
                </a:solidFill>
              </a:rPr>
              <a:t>Ziele Erwartungen</a:t>
            </a:r>
          </a:p>
          <a:p>
            <a:r>
              <a:rPr lang="de-DE" sz="1900">
                <a:solidFill>
                  <a:srgbClr val="000000"/>
                </a:solidFill>
              </a:rPr>
              <a:t>Zweige</a:t>
            </a:r>
          </a:p>
          <a:p>
            <a:r>
              <a:rPr lang="de-DE" sz="1900">
                <a:solidFill>
                  <a:srgbClr val="000000"/>
                </a:solidFill>
              </a:rPr>
              <a:t>Ausbildungsrichtungen </a:t>
            </a:r>
          </a:p>
          <a:p>
            <a:r>
              <a:rPr lang="de-DE" sz="1900">
                <a:solidFill>
                  <a:srgbClr val="000000"/>
                </a:solidFill>
              </a:rPr>
              <a:t>Abschlüsse </a:t>
            </a:r>
          </a:p>
        </p:txBody>
      </p:sp>
      <p:pic>
        <p:nvPicPr>
          <p:cNvPr id="7" name="Bildplatzhalter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F898F00-B8BE-4761-AEFE-C99FD72B2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"/>
          <a:stretch/>
        </p:blipFill>
        <p:spPr>
          <a:xfrm>
            <a:off x="6738703" y="2837712"/>
            <a:ext cx="4336042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1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A699DF3-249D-4FB5-B3E3-8C15CFC0B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18" t="33548" r="14017" b="21327"/>
          <a:stretch/>
        </p:blipFill>
        <p:spPr>
          <a:xfrm>
            <a:off x="1028700" y="3149600"/>
            <a:ext cx="6337300" cy="2603500"/>
          </a:xfrm>
          <a:prstGeom prst="rect">
            <a:avLst/>
          </a:prstGeom>
        </p:spPr>
      </p:pic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58C2F4C7-6B3A-4230-91FB-D8999407E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2254" r="421" b="4560"/>
          <a:stretch/>
        </p:blipFill>
        <p:spPr>
          <a:xfrm>
            <a:off x="7429500" y="3149600"/>
            <a:ext cx="3695700" cy="260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F5F3F4-F01A-4B39-91E9-FAA59070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Übertrittsmöglichkeiten nach der 4. Jgst. </a:t>
            </a:r>
          </a:p>
        </p:txBody>
      </p:sp>
    </p:spTree>
    <p:extLst>
      <p:ext uri="{BB962C8B-B14F-4D97-AF65-F5344CB8AC3E}">
        <p14:creationId xmlns:p14="http://schemas.microsoft.com/office/powerpoint/2010/main" val="272615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AA1D0B8-EB49-4882-9BA9-C6F3BCE8E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25" t="34396" r="26228" b="12601"/>
          <a:stretch/>
        </p:blipFill>
        <p:spPr>
          <a:xfrm>
            <a:off x="1028700" y="3009900"/>
            <a:ext cx="7559174" cy="3674374"/>
          </a:xfrm>
        </p:spPr>
      </p:pic>
      <p:pic>
        <p:nvPicPr>
          <p:cNvPr id="6" name="Bildplatzhalter 8">
            <a:extLst>
              <a:ext uri="{FF2B5EF4-FFF2-40B4-BE49-F238E27FC236}">
                <a16:creationId xmlns:a16="http://schemas.microsoft.com/office/drawing/2014/main" id="{A0E3B0E4-F637-499D-90B2-69ED616B7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2254" r="421" b="4560"/>
          <a:stretch/>
        </p:blipFill>
        <p:spPr>
          <a:xfrm>
            <a:off x="8587874" y="4104064"/>
            <a:ext cx="2537325" cy="17887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9F6F15-233C-432D-8431-8B876496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Informationen zum Probeunterricht </a:t>
            </a:r>
          </a:p>
        </p:txBody>
      </p:sp>
    </p:spTree>
    <p:extLst>
      <p:ext uri="{BB962C8B-B14F-4D97-AF65-F5344CB8AC3E}">
        <p14:creationId xmlns:p14="http://schemas.microsoft.com/office/powerpoint/2010/main" val="94607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985DB2-FB3D-45AD-88B6-DFB120359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r="519" b="-2"/>
          <a:stretch/>
        </p:blipFill>
        <p:spPr>
          <a:xfrm>
            <a:off x="1308100" y="2429935"/>
            <a:ext cx="6989961" cy="4320428"/>
          </a:xfrm>
          <a:prstGeom prst="rect">
            <a:avLst/>
          </a:prstGeom>
        </p:spPr>
      </p:pic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622C9039-3EAC-4DC5-B5C8-C49590941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2254" r="421" b="4560"/>
          <a:stretch/>
        </p:blipFill>
        <p:spPr>
          <a:xfrm>
            <a:off x="8653966" y="4470400"/>
            <a:ext cx="2191834" cy="154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8836F5-EDAE-4369-A9F0-DAE6014D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Übertrittsmöglichkeiten nach der 5. Jgst. </a:t>
            </a:r>
          </a:p>
        </p:txBody>
      </p:sp>
    </p:spTree>
    <p:extLst>
      <p:ext uri="{BB962C8B-B14F-4D97-AF65-F5344CB8AC3E}">
        <p14:creationId xmlns:p14="http://schemas.microsoft.com/office/powerpoint/2010/main" val="40959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1C49A1-7AB2-442A-AE92-3D3B191FB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82" t="29259" r="33319" b="16804"/>
          <a:stretch/>
        </p:blipFill>
        <p:spPr>
          <a:xfrm>
            <a:off x="1336042" y="2512204"/>
            <a:ext cx="7704190" cy="4387108"/>
          </a:xfrm>
        </p:spPr>
      </p:pic>
      <p:pic>
        <p:nvPicPr>
          <p:cNvPr id="6" name="Bildplatzhalter 8">
            <a:extLst>
              <a:ext uri="{FF2B5EF4-FFF2-40B4-BE49-F238E27FC236}">
                <a16:creationId xmlns:a16="http://schemas.microsoft.com/office/drawing/2014/main" id="{AF39A14E-4F5C-4243-8E36-0A9DD84E6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2254" r="421" b="4560"/>
          <a:stretch/>
        </p:blipFill>
        <p:spPr>
          <a:xfrm>
            <a:off x="9218032" y="3860800"/>
            <a:ext cx="2026548" cy="14325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15B56C-BBA9-4104-AE97-FC807E36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Weitere Übertrittsmöglichkeiten </a:t>
            </a:r>
          </a:p>
        </p:txBody>
      </p:sp>
    </p:spTree>
    <p:extLst>
      <p:ext uri="{BB962C8B-B14F-4D97-AF65-F5344CB8AC3E}">
        <p14:creationId xmlns:p14="http://schemas.microsoft.com/office/powerpoint/2010/main" val="329099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6C9047A-70ED-46A1-B37A-5C96C1C11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076" t="21963" r="14292" b="7552"/>
          <a:stretch/>
        </p:blipFill>
        <p:spPr>
          <a:xfrm>
            <a:off x="1074738" y="2343149"/>
            <a:ext cx="8488362" cy="4508264"/>
          </a:xfrm>
        </p:spPr>
      </p:pic>
      <p:pic>
        <p:nvPicPr>
          <p:cNvPr id="7" name="Bildplatzhalter 8">
            <a:extLst>
              <a:ext uri="{FF2B5EF4-FFF2-40B4-BE49-F238E27FC236}">
                <a16:creationId xmlns:a16="http://schemas.microsoft.com/office/drawing/2014/main" id="{1F265E3F-3CE5-401F-8573-7E5395B8A1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7" t="2254" r="421" b="4560"/>
          <a:stretch/>
        </p:blipFill>
        <p:spPr>
          <a:xfrm>
            <a:off x="10179050" y="2821791"/>
            <a:ext cx="1079500" cy="7588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2060F9-9C07-4368-B794-64014C3A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Abschlüsse an den weiterführenden Schulen </a:t>
            </a:r>
          </a:p>
        </p:txBody>
      </p:sp>
    </p:spTree>
    <p:extLst>
      <p:ext uri="{BB962C8B-B14F-4D97-AF65-F5344CB8AC3E}">
        <p14:creationId xmlns:p14="http://schemas.microsoft.com/office/powerpoint/2010/main" val="236886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3B1980-9A55-4331-8D87-704F4C3B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936448" cy="1317080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Gütesiegel Mittelschule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E7173-50A1-4620-86C6-48195784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2562225"/>
            <a:ext cx="10334625" cy="398145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rgbClr val="000000"/>
                </a:solidFill>
              </a:rPr>
              <a:t>Das </a:t>
            </a:r>
            <a:r>
              <a:rPr lang="de-DE" sz="1800" b="1" kern="0" dirty="0">
                <a:solidFill>
                  <a:srgbClr val="000000"/>
                </a:solidFill>
              </a:rPr>
              <a:t>Gütesiegel "Mittelschule"</a:t>
            </a:r>
            <a:r>
              <a:rPr lang="de-DE" sz="1800" kern="0" dirty="0">
                <a:solidFill>
                  <a:srgbClr val="000000"/>
                </a:solidFill>
              </a:rPr>
              <a:t> beinhaltet ein breites Bildungsangebot und weist folgende Merkmale auf: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</a:rPr>
              <a:t>die drei </a:t>
            </a:r>
            <a:r>
              <a:rPr lang="de-DE" sz="1800" b="1" kern="0" dirty="0">
                <a:solidFill>
                  <a:srgbClr val="000000"/>
                </a:solidFill>
              </a:rPr>
              <a:t>berufsorientierenden Zweige Technik, Wirtschaft und Soziales</a:t>
            </a:r>
            <a:r>
              <a:rPr lang="de-DE" sz="1800" kern="0" dirty="0">
                <a:solidFill>
                  <a:srgbClr val="000000"/>
                </a:solidFill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</a:rPr>
              <a:t>ein </a:t>
            </a:r>
            <a:r>
              <a:rPr lang="de-DE" sz="1800" b="1" kern="0" dirty="0">
                <a:solidFill>
                  <a:srgbClr val="000000"/>
                </a:solidFill>
              </a:rPr>
              <a:t>Ganztagsangebot,</a:t>
            </a:r>
            <a:r>
              <a:rPr lang="de-DE" sz="1800" kern="0" dirty="0">
                <a:solidFill>
                  <a:srgbClr val="000000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</a:rPr>
              <a:t>ein </a:t>
            </a:r>
            <a:r>
              <a:rPr lang="de-DE" sz="1800" b="1" kern="0" dirty="0">
                <a:solidFill>
                  <a:srgbClr val="000000"/>
                </a:solidFill>
              </a:rPr>
              <a:t>Angebot, das zum mittleren Schulabschluss</a:t>
            </a:r>
            <a:r>
              <a:rPr lang="de-DE" sz="1800" kern="0" dirty="0">
                <a:solidFill>
                  <a:srgbClr val="000000"/>
                </a:solidFill>
              </a:rPr>
              <a:t> führt.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rgbClr val="000000"/>
                </a:solidFill>
              </a:rPr>
              <a:t>Inzwischen gibt es bayernweit im staatlichen Bereich nur noch Mittelschulen, keine Hauptschulen mehr.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>
                <a:solidFill>
                  <a:srgbClr val="000000"/>
                </a:solidFill>
              </a:rPr>
              <a:t>In jedem Fall hält die </a:t>
            </a:r>
            <a:r>
              <a:rPr lang="de-DE" sz="1800" b="1" kern="0" dirty="0">
                <a:solidFill>
                  <a:srgbClr val="000000"/>
                </a:solidFill>
              </a:rPr>
              <a:t>Mittelschule</a:t>
            </a:r>
            <a:r>
              <a:rPr lang="de-DE" sz="1800" kern="0" dirty="0">
                <a:solidFill>
                  <a:srgbClr val="000000"/>
                </a:solidFill>
              </a:rPr>
              <a:t> bereit:</a:t>
            </a:r>
            <a:br>
              <a:rPr lang="de-DE" sz="1800" kern="0" dirty="0">
                <a:solidFill>
                  <a:srgbClr val="000000"/>
                </a:solidFill>
              </a:rPr>
            </a:br>
            <a:endParaRPr lang="de-DE" sz="1800" kern="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</a:rPr>
              <a:t>ausgestaltete </a:t>
            </a:r>
            <a:r>
              <a:rPr lang="de-DE" sz="1800" b="1" kern="0" dirty="0">
                <a:solidFill>
                  <a:srgbClr val="000000"/>
                </a:solidFill>
              </a:rPr>
              <a:t>Kooperationen mit einer Berufsschule, der regionalen Wirtschaft und der Arbeitsagentur</a:t>
            </a:r>
            <a:r>
              <a:rPr lang="de-DE" sz="1800" kern="0" dirty="0">
                <a:solidFill>
                  <a:srgbClr val="000000"/>
                </a:solidFill>
              </a:rPr>
              <a:t>, sowie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</a:rPr>
              <a:t>eine </a:t>
            </a:r>
            <a:r>
              <a:rPr lang="de-DE" sz="1800" b="1" kern="0" dirty="0">
                <a:solidFill>
                  <a:srgbClr val="000000"/>
                </a:solidFill>
              </a:rPr>
              <a:t>individuelle/modulare Förderung</a:t>
            </a:r>
            <a:r>
              <a:rPr lang="de-DE" sz="1800" kern="0" dirty="0">
                <a:solidFill>
                  <a:srgbClr val="000000"/>
                </a:solidFill>
              </a:rPr>
              <a:t> der Schüler im Klassenverband unter </a:t>
            </a:r>
            <a:r>
              <a:rPr lang="de-DE" sz="1800" b="1" kern="0" dirty="0">
                <a:solidFill>
                  <a:srgbClr val="000000"/>
                </a:solidFill>
              </a:rPr>
              <a:t>Beibehaltung des Klassenlehrerprinzips</a:t>
            </a:r>
            <a:r>
              <a:rPr lang="de-DE" sz="1800" kern="0" dirty="0">
                <a:solidFill>
                  <a:srgbClr val="000000"/>
                </a:solidFill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hlinkClick r:id="rId3"/>
              </a:rPr>
              <a:t>http://www.km.bayern.de/schueler/schularten/mittelschule.html</a:t>
            </a:r>
            <a:r>
              <a:rPr lang="de-DE" sz="1800" kern="0" dirty="0">
                <a:solidFill>
                  <a:srgbClr val="000000"/>
                </a:solidFill>
              </a:rPr>
              <a:t>  </a:t>
            </a:r>
          </a:p>
          <a:p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Breitbild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Office</vt:lpstr>
      <vt:lpstr>Übertritt an die weiterführenden Schulen </vt:lpstr>
      <vt:lpstr>Diese Informationen  bieten wir: </vt:lpstr>
      <vt:lpstr>Diese Informationen bieten wir Ihnen: </vt:lpstr>
      <vt:lpstr>Übertrittsmöglichkeiten nach der 4. Jgst. </vt:lpstr>
      <vt:lpstr>Informationen zum Probeunterricht </vt:lpstr>
      <vt:lpstr>Übertrittsmöglichkeiten nach der 5. Jgst. </vt:lpstr>
      <vt:lpstr>Weitere Übertrittsmöglichkeiten </vt:lpstr>
      <vt:lpstr>Abschlüsse an den weiterführenden Schulen </vt:lpstr>
      <vt:lpstr>Gütesiegel Mittelschule </vt:lpstr>
      <vt:lpstr>Ansprechpartner</vt:lpstr>
      <vt:lpstr>Zum Abschluss </vt:lpstr>
      <vt:lpstr>Wir wünschen Ihnen  eine gute Entscheidung für die weitere Schullaufbahn Ihres Kindes!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Übertritt an die weiterführenden Schulen  Information für die Eltern der 4. Jahrgangsstufe</dc:title>
  <dc:creator>Nadine Preissler</dc:creator>
  <cp:lastModifiedBy>Jürgen Wolff</cp:lastModifiedBy>
  <cp:revision>6</cp:revision>
  <dcterms:created xsi:type="dcterms:W3CDTF">2020-10-19T17:25:47Z</dcterms:created>
  <dcterms:modified xsi:type="dcterms:W3CDTF">2022-01-28T05:01:49Z</dcterms:modified>
</cp:coreProperties>
</file>