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3" r:id="rId3"/>
    <p:sldId id="264" r:id="rId4"/>
    <p:sldId id="265" r:id="rId5"/>
    <p:sldId id="266" r:id="rId6"/>
    <p:sldId id="26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1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5BC37-B41B-4412-ABB6-FF67036BA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DFD1660-E775-4517-A7C9-1ECF7A0E2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CDE684-C58E-4584-9FE0-ECA0743B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E3DC-4DAD-4571-B669-F9FD4D127A05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6A140D-AC74-4DF8-A025-4E59DD1CF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9417FA-5E37-4D11-9DB3-269F350D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5B5-961E-42E9-8353-0311BE104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4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E86CA-6700-4CB1-A120-A3BF4D52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5345C54-CF3E-4618-8C7F-0EC254C56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F70925-D2A3-4733-B6C2-93F6327E1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E3DC-4DAD-4571-B669-F9FD4D127A05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9AE3FF-A41C-414A-A998-A083DC8B9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186029-C444-4058-BDBC-91A0CBEC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5B5-961E-42E9-8353-0311BE104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10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2D45013-E1C4-49F7-959B-5AE8A863C4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510F588-A4BD-4C3A-9BA7-CA7C6B8A6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A66B6D-AB8C-401F-973A-2FFBBF5F9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E3DC-4DAD-4571-B669-F9FD4D127A05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75C3B5-85A0-404E-9C46-12D7EB214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A33A13-6821-4C68-8AC2-FB6BFD665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5B5-961E-42E9-8353-0311BE104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7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7B684-E27F-483F-89AD-8CA7FB70F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79B51E-6F3D-48A4-96E3-27F101952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36081A-342B-4EC2-918B-142A322D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E3DC-4DAD-4571-B669-F9FD4D127A05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4D7569-F83F-4B63-B24C-83E3DB2F4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01AA9D-3103-4B29-8F29-BD80B1FC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5B5-961E-42E9-8353-0311BE104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491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AA9FE9-A5E7-45AE-A110-B172C2382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63FDC1-C19C-4F55-B45B-0FF351AAC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453406-91D9-4E56-8D6F-CFA62E93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E3DC-4DAD-4571-B669-F9FD4D127A05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F4B9B4-1501-4ABE-A38C-8E7803CA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593D74-263C-49E7-8EDA-0ADFD235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5B5-961E-42E9-8353-0311BE104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94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78E66D-5B57-4406-B3DF-E16409D09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1A58E7-44E7-40A4-8A8E-458B738A9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2B74F01-0262-4E34-AE18-75BB35197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91AD70-086A-4506-B124-744683689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E3DC-4DAD-4571-B669-F9FD4D127A05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A5B7B6-91AE-403F-B986-FBA8C1FB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3BF297-B372-477B-BBE2-34919CB89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5B5-961E-42E9-8353-0311BE104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835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68C3B-BF52-4652-BA3C-A8DC940FE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C01DDC-C96A-40AF-BFE6-70097AA1A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CFEC5C-AD1B-45F5-A116-602F6349E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73D079-E82B-4181-8A1F-9AA8EA25E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30E600-5572-4909-A30B-E110660D5C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6D0885-3E79-45AE-939B-0FB71DA46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E3DC-4DAD-4571-B669-F9FD4D127A05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5D17636-8972-466E-A1E5-476B2EB4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3B627C-0636-4CDE-A208-55DE1E79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5B5-961E-42E9-8353-0311BE104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1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B04ED-775D-4642-AC84-034C40C23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3F3A7D6-62AA-4EC0-989E-E342BFE2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E3DC-4DAD-4571-B669-F9FD4D127A05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A649CFE-1711-467B-9339-42C6E9FF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A33EB2-3C1E-41CD-8DB0-9DE5B181B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5B5-961E-42E9-8353-0311BE104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7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F497A2C-16AD-4CB8-A9C8-545043F0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E3DC-4DAD-4571-B669-F9FD4D127A05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5EBF65F-F0EB-477A-AA71-3E719FE75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E698DE9-5FD7-4E70-B8C3-22D0BE6F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5B5-961E-42E9-8353-0311BE104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98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9BCC24-4113-4370-B72E-F4C0F5414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01A8CF-9A82-4854-A62B-17D7565B9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5DFE35-AF00-4B42-8586-5712D2D76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4FC0EF-DA9B-4092-BD19-ACA536F8A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E3DC-4DAD-4571-B669-F9FD4D127A05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9F01CD-918A-4F4D-9EA0-72C056FC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DE5A019-33FA-4F78-87FD-AAADB5A2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5B5-961E-42E9-8353-0311BE104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42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6D707D-EEC3-42C3-966C-75B3E27E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CAF02EA-DD63-4223-A531-D271DC15C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E1E960-4BF5-4A83-983C-2B57B00EE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C416706-6CE6-4604-ABF4-23F2789B7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E3DC-4DAD-4571-B669-F9FD4D127A05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2C80E2-3F06-4AC3-A77A-83061B2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6BD404-DDBB-4622-960C-4D2E3228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5B5-961E-42E9-8353-0311BE104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76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19F9AA-FF5B-41A6-9943-132A55444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C4841F-AD9F-442B-8216-9BA37BB1B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53154F-238E-4E7E-9D90-69011525E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E3DC-4DAD-4571-B669-F9FD4D127A05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128D55-B6B6-47E6-8D38-D4DB71404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CECC05-96AB-426E-B116-C82945C0F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145B5-961E-42E9-8353-0311BE104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5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.bayern.de/schueler/schularten/mittelschule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9280E39D-D667-49EA-84BC-25635DF8F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Die Mittelschule </a:t>
            </a:r>
          </a:p>
        </p:txBody>
      </p:sp>
    </p:spTree>
    <p:extLst>
      <p:ext uri="{BB962C8B-B14F-4D97-AF65-F5344CB8AC3E}">
        <p14:creationId xmlns:p14="http://schemas.microsoft.com/office/powerpoint/2010/main" val="278023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A30CEE35-8517-41CF-AA54-E76D6207F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r>
              <a:rPr lang="de-DE" sz="4000">
                <a:solidFill>
                  <a:srgbClr val="FFFFFF"/>
                </a:solidFill>
              </a:rPr>
              <a:t>Ziel der Mittelschule 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C6F621-A5EE-4A2F-A140-50DFC2648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27418"/>
            <a:ext cx="7181088" cy="4132181"/>
          </a:xfrm>
        </p:spPr>
        <p:txBody>
          <a:bodyPr anchor="ctr">
            <a:normAutofit/>
          </a:bodyPr>
          <a:lstStyle/>
          <a:p>
            <a:r>
              <a:rPr lang="de-DE" sz="3200" dirty="0">
                <a:solidFill>
                  <a:srgbClr val="000000"/>
                </a:solidFill>
              </a:rPr>
              <a:t>grundlegende Allgemeinbildung als Basis für lebenslanges Weiterlernen </a:t>
            </a:r>
          </a:p>
          <a:p>
            <a:r>
              <a:rPr lang="de-DE" sz="3200" dirty="0">
                <a:solidFill>
                  <a:srgbClr val="000000"/>
                </a:solidFill>
              </a:rPr>
              <a:t>praxisorientierte Kompetenzen </a:t>
            </a:r>
          </a:p>
          <a:p>
            <a:r>
              <a:rPr lang="de-DE" sz="3200" dirty="0">
                <a:solidFill>
                  <a:srgbClr val="000000"/>
                </a:solidFill>
              </a:rPr>
              <a:t>berufliche Orientierung und Hinführung zu beruflicher Ausbildung</a:t>
            </a:r>
          </a:p>
        </p:txBody>
      </p:sp>
      <p:pic>
        <p:nvPicPr>
          <p:cNvPr id="8" name="Bildplatzhalter 8">
            <a:extLst>
              <a:ext uri="{FF2B5EF4-FFF2-40B4-BE49-F238E27FC236}">
                <a16:creationId xmlns:a16="http://schemas.microsoft.com/office/drawing/2014/main" id="{2A6FBD27-57DD-4E12-9F65-CC70F7A777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7" t="2254" r="421" b="4560"/>
          <a:stretch/>
        </p:blipFill>
        <p:spPr>
          <a:xfrm>
            <a:off x="8424269" y="4104065"/>
            <a:ext cx="2749704" cy="195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4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152191A-E830-45BD-A7B9-1F7DD3082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r>
              <a:rPr lang="de-DE" sz="4000">
                <a:solidFill>
                  <a:srgbClr val="FFFFFF"/>
                </a:solidFill>
              </a:rPr>
              <a:t>Erwartungen an der Mittelschule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C3D775-091C-493F-A290-A1D2B9782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1" y="2827419"/>
            <a:ext cx="9159874" cy="3754356"/>
          </a:xfrm>
        </p:spPr>
        <p:txBody>
          <a:bodyPr anchor="ctr">
            <a:noAutofit/>
          </a:bodyPr>
          <a:lstStyle/>
          <a:p>
            <a:r>
              <a:rPr lang="de-DE" sz="2400" dirty="0">
                <a:solidFill>
                  <a:srgbClr val="000000"/>
                </a:solidFill>
              </a:rPr>
              <a:t>Interesse und Freude am praktischen Tun </a:t>
            </a:r>
          </a:p>
          <a:p>
            <a:r>
              <a:rPr lang="de-DE" sz="2400" dirty="0">
                <a:solidFill>
                  <a:srgbClr val="000000"/>
                </a:solidFill>
              </a:rPr>
              <a:t> individuell angepasstes Lernvolumen </a:t>
            </a:r>
          </a:p>
          <a:p>
            <a:r>
              <a:rPr lang="de-DE" sz="2400" dirty="0">
                <a:solidFill>
                  <a:schemeClr val="accent1"/>
                </a:solidFill>
              </a:rPr>
              <a:t>Klassenlehrerprinzip: </a:t>
            </a:r>
          </a:p>
          <a:p>
            <a:pPr marL="0" indent="0">
              <a:buNone/>
            </a:pPr>
            <a:r>
              <a:rPr lang="de-DE" sz="2400" dirty="0">
                <a:solidFill>
                  <a:srgbClr val="000000"/>
                </a:solidFill>
              </a:rPr>
              <a:t>   Begleitung des Lernens und Übens bei individuell   angemessener Zeit</a:t>
            </a:r>
          </a:p>
          <a:p>
            <a:r>
              <a:rPr lang="de-DE" sz="2400" dirty="0">
                <a:solidFill>
                  <a:srgbClr val="000000"/>
                </a:solidFill>
              </a:rPr>
              <a:t>anschauliches Denken mit Blick auf praktische Ausrichtung </a:t>
            </a:r>
          </a:p>
          <a:p>
            <a:r>
              <a:rPr lang="de-DE" sz="2400" dirty="0">
                <a:solidFill>
                  <a:srgbClr val="000000"/>
                </a:solidFill>
              </a:rPr>
              <a:t>begleitetes und zunehmend selbstständiges Lernen und Üben</a:t>
            </a:r>
          </a:p>
          <a:p>
            <a:r>
              <a:rPr lang="de-DE" sz="2400" dirty="0">
                <a:solidFill>
                  <a:srgbClr val="000000"/>
                </a:solidFill>
              </a:rPr>
              <a:t>Entwicklung kommunikativer, sozialer und persönlicher Kompetenzen</a:t>
            </a:r>
          </a:p>
        </p:txBody>
      </p:sp>
      <p:pic>
        <p:nvPicPr>
          <p:cNvPr id="5" name="Bildplatzhalter 8">
            <a:extLst>
              <a:ext uri="{FF2B5EF4-FFF2-40B4-BE49-F238E27FC236}">
                <a16:creationId xmlns:a16="http://schemas.microsoft.com/office/drawing/2014/main" id="{54FD661E-9E3F-45C0-9760-A64BB9FDBC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7" t="2254" r="421" b="4560"/>
          <a:stretch/>
        </p:blipFill>
        <p:spPr>
          <a:xfrm>
            <a:off x="9597117" y="2524125"/>
            <a:ext cx="1848557" cy="131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BF004C6A-51B9-4E84-95F5-62ACC72202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3184" t="28092" r="22542" b="8865"/>
          <a:stretch/>
        </p:blipFill>
        <p:spPr>
          <a:xfrm>
            <a:off x="1286841" y="2415448"/>
            <a:ext cx="8030880" cy="4385402"/>
          </a:xfrm>
        </p:spPr>
      </p:pic>
      <p:pic>
        <p:nvPicPr>
          <p:cNvPr id="7" name="Bildplatzhalter 8">
            <a:extLst>
              <a:ext uri="{FF2B5EF4-FFF2-40B4-BE49-F238E27FC236}">
                <a16:creationId xmlns:a16="http://schemas.microsoft.com/office/drawing/2014/main" id="{C56EE943-58B0-4D9E-AEFE-0DE6E562131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77" t="2254" r="421" b="4560"/>
          <a:stretch/>
        </p:blipFill>
        <p:spPr>
          <a:xfrm>
            <a:off x="10370987" y="2368174"/>
            <a:ext cx="1095374" cy="77152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D1E09DF-A38A-4E24-80CA-1C27E396B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DE" sz="4000">
                <a:solidFill>
                  <a:srgbClr val="FFFFFF"/>
                </a:solidFill>
              </a:rPr>
              <a:t>Zweige und Ausbildungsrichtungen an der Mittelschule </a:t>
            </a:r>
          </a:p>
        </p:txBody>
      </p:sp>
    </p:spTree>
    <p:extLst>
      <p:ext uri="{BB962C8B-B14F-4D97-AF65-F5344CB8AC3E}">
        <p14:creationId xmlns:p14="http://schemas.microsoft.com/office/powerpoint/2010/main" val="227413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16C9047A-70ED-46A1-B37A-5C96C1C115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2076" t="21963" r="14292" b="7552"/>
          <a:stretch/>
        </p:blipFill>
        <p:spPr>
          <a:xfrm>
            <a:off x="1074738" y="2343149"/>
            <a:ext cx="8488362" cy="4508264"/>
          </a:xfrm>
        </p:spPr>
      </p:pic>
      <p:pic>
        <p:nvPicPr>
          <p:cNvPr id="7" name="Bildplatzhalter 8">
            <a:extLst>
              <a:ext uri="{FF2B5EF4-FFF2-40B4-BE49-F238E27FC236}">
                <a16:creationId xmlns:a16="http://schemas.microsoft.com/office/drawing/2014/main" id="{1F265E3F-3CE5-401F-8573-7E5395B8A19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77" t="2254" r="421" b="4560"/>
          <a:stretch/>
        </p:blipFill>
        <p:spPr>
          <a:xfrm>
            <a:off x="10179050" y="2821791"/>
            <a:ext cx="1079500" cy="7588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62060F9-9C07-4368-B794-64014C3AC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DE" sz="4000">
                <a:solidFill>
                  <a:srgbClr val="FFFFFF"/>
                </a:solidFill>
              </a:rPr>
              <a:t>Abschlüsse an den weiterführenden Schulen </a:t>
            </a:r>
          </a:p>
        </p:txBody>
      </p:sp>
    </p:spTree>
    <p:extLst>
      <p:ext uri="{BB962C8B-B14F-4D97-AF65-F5344CB8AC3E}">
        <p14:creationId xmlns:p14="http://schemas.microsoft.com/office/powerpoint/2010/main" val="236886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93B1980-9A55-4331-8D87-704F4C3B1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1"/>
            <a:ext cx="9936448" cy="1317080"/>
          </a:xfrm>
        </p:spPr>
        <p:txBody>
          <a:bodyPr>
            <a:normAutofit/>
          </a:bodyPr>
          <a:lstStyle/>
          <a:p>
            <a:pPr algn="ctr"/>
            <a:r>
              <a:rPr lang="de-DE" sz="4000">
                <a:solidFill>
                  <a:srgbClr val="FFFFFF"/>
                </a:solidFill>
              </a:rPr>
              <a:t>Gütesiegel Mittelschule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1E7173-50A1-4620-86C6-481957844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49" y="2562225"/>
            <a:ext cx="10334625" cy="398145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kern="0" dirty="0">
                <a:solidFill>
                  <a:srgbClr val="000000"/>
                </a:solidFill>
              </a:rPr>
              <a:t>Das </a:t>
            </a:r>
            <a:r>
              <a:rPr lang="de-DE" sz="1800" b="1" kern="0" dirty="0">
                <a:solidFill>
                  <a:srgbClr val="000000"/>
                </a:solidFill>
              </a:rPr>
              <a:t>Gütesiegel "Mittelschule"</a:t>
            </a:r>
            <a:r>
              <a:rPr lang="de-DE" sz="1800" kern="0" dirty="0">
                <a:solidFill>
                  <a:srgbClr val="000000"/>
                </a:solidFill>
              </a:rPr>
              <a:t> beinhaltet ein breites Bildungsangebot und weist folgende Merkmale auf: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rgbClr val="00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de-DE" sz="1800" kern="0" dirty="0">
                <a:solidFill>
                  <a:srgbClr val="000000"/>
                </a:solidFill>
              </a:rPr>
              <a:t>die drei </a:t>
            </a:r>
            <a:r>
              <a:rPr lang="de-DE" sz="1800" b="1" kern="0" dirty="0">
                <a:solidFill>
                  <a:srgbClr val="000000"/>
                </a:solidFill>
              </a:rPr>
              <a:t>berufsorientierenden Zweige Technik, Wirtschaft und Soziales</a:t>
            </a:r>
            <a:r>
              <a:rPr lang="de-DE" sz="1800" kern="0" dirty="0">
                <a:solidFill>
                  <a:srgbClr val="000000"/>
                </a:solidFill>
              </a:rPr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de-DE" sz="1800" kern="0" dirty="0">
                <a:solidFill>
                  <a:srgbClr val="000000"/>
                </a:solidFill>
              </a:rPr>
              <a:t>ein </a:t>
            </a:r>
            <a:r>
              <a:rPr lang="de-DE" sz="1800" b="1" kern="0" dirty="0">
                <a:solidFill>
                  <a:srgbClr val="000000"/>
                </a:solidFill>
              </a:rPr>
              <a:t>Ganztagsangebot,</a:t>
            </a:r>
            <a:r>
              <a:rPr lang="de-DE" sz="1800" kern="0" dirty="0">
                <a:solidFill>
                  <a:srgbClr val="000000"/>
                </a:solidFill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de-DE" sz="1800" kern="0" dirty="0">
                <a:solidFill>
                  <a:srgbClr val="000000"/>
                </a:solidFill>
              </a:rPr>
              <a:t>ein </a:t>
            </a:r>
            <a:r>
              <a:rPr lang="de-DE" sz="1800" b="1" kern="0" dirty="0">
                <a:solidFill>
                  <a:srgbClr val="000000"/>
                </a:solidFill>
              </a:rPr>
              <a:t>Angebot, das zum mittleren Schulabschluss</a:t>
            </a:r>
            <a:r>
              <a:rPr lang="de-DE" sz="1800" kern="0" dirty="0">
                <a:solidFill>
                  <a:srgbClr val="000000"/>
                </a:solidFill>
              </a:rPr>
              <a:t> führt.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rgbClr val="00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kern="0" dirty="0">
                <a:solidFill>
                  <a:srgbClr val="000000"/>
                </a:solidFill>
              </a:rPr>
              <a:t>Inzwischen gibt es bayernweit im staatlichen Bereich nur noch Mittelschulen, keine Hauptschulen mehr.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 dirty="0">
              <a:solidFill>
                <a:srgbClr val="00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kern="0" dirty="0">
                <a:solidFill>
                  <a:srgbClr val="000000"/>
                </a:solidFill>
              </a:rPr>
              <a:t>In jedem Fall hält die </a:t>
            </a:r>
            <a:r>
              <a:rPr lang="de-DE" sz="1800" b="1" kern="0" dirty="0">
                <a:solidFill>
                  <a:srgbClr val="000000"/>
                </a:solidFill>
              </a:rPr>
              <a:t>Mittelschule</a:t>
            </a:r>
            <a:r>
              <a:rPr lang="de-DE" sz="1800" kern="0" dirty="0">
                <a:solidFill>
                  <a:srgbClr val="000000"/>
                </a:solidFill>
              </a:rPr>
              <a:t> bereit:</a:t>
            </a:r>
            <a:br>
              <a:rPr lang="de-DE" sz="1800" kern="0" dirty="0">
                <a:solidFill>
                  <a:srgbClr val="000000"/>
                </a:solidFill>
              </a:rPr>
            </a:br>
            <a:endParaRPr lang="de-DE" sz="1800" kern="0" dirty="0">
              <a:solidFill>
                <a:srgbClr val="00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de-DE" sz="1800" kern="0" dirty="0">
                <a:solidFill>
                  <a:srgbClr val="000000"/>
                </a:solidFill>
              </a:rPr>
              <a:t>ausgestaltete </a:t>
            </a:r>
            <a:r>
              <a:rPr lang="de-DE" sz="1800" b="1" kern="0" dirty="0">
                <a:solidFill>
                  <a:srgbClr val="000000"/>
                </a:solidFill>
              </a:rPr>
              <a:t>Kooperationen mit einer Berufsschule, der regionalen Wirtschaft und der Arbeitsagentur</a:t>
            </a:r>
            <a:r>
              <a:rPr lang="de-DE" sz="1800" kern="0" dirty="0">
                <a:solidFill>
                  <a:srgbClr val="000000"/>
                </a:solidFill>
              </a:rPr>
              <a:t>, sowie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de-DE" sz="1800" kern="0" dirty="0">
                <a:solidFill>
                  <a:srgbClr val="000000"/>
                </a:solidFill>
              </a:rPr>
              <a:t>eine </a:t>
            </a:r>
            <a:r>
              <a:rPr lang="de-DE" sz="1800" b="1" kern="0" dirty="0">
                <a:solidFill>
                  <a:srgbClr val="000000"/>
                </a:solidFill>
              </a:rPr>
              <a:t>individuelle/modulare Förderung</a:t>
            </a:r>
            <a:r>
              <a:rPr lang="de-DE" sz="1800" kern="0" dirty="0">
                <a:solidFill>
                  <a:srgbClr val="000000"/>
                </a:solidFill>
              </a:rPr>
              <a:t> der Schüler im Klassenverband unter </a:t>
            </a:r>
            <a:r>
              <a:rPr lang="de-DE" sz="1800" b="1" kern="0" dirty="0">
                <a:solidFill>
                  <a:srgbClr val="000000"/>
                </a:solidFill>
              </a:rPr>
              <a:t>Beibehaltung des Klassenlehrerprinzips</a:t>
            </a:r>
            <a:r>
              <a:rPr lang="de-DE" sz="1800" kern="0" dirty="0">
                <a:solidFill>
                  <a:srgbClr val="000000"/>
                </a:solidFill>
              </a:rPr>
              <a:t>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kern="0" dirty="0">
                <a:solidFill>
                  <a:srgbClr val="000000"/>
                </a:solidFill>
                <a:hlinkClick r:id="rId3"/>
              </a:rPr>
              <a:t>http://www.km.bayern.de/schueler/schularten/mittelschule.html</a:t>
            </a:r>
            <a:r>
              <a:rPr lang="de-DE" sz="1800" kern="0" dirty="0">
                <a:solidFill>
                  <a:srgbClr val="000000"/>
                </a:solidFill>
              </a:rPr>
              <a:t>  </a:t>
            </a:r>
          </a:p>
          <a:p>
            <a:endParaRPr lang="de-D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8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Breitbild</PresentationFormat>
  <Paragraphs>28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Die Mittelschule </vt:lpstr>
      <vt:lpstr>Ziel der Mittelschule </vt:lpstr>
      <vt:lpstr>Erwartungen an der Mittelschule </vt:lpstr>
      <vt:lpstr>Zweige und Ausbildungsrichtungen an der Mittelschule </vt:lpstr>
      <vt:lpstr>Abschlüsse an den weiterführenden Schulen </vt:lpstr>
      <vt:lpstr>Gütesiegel Mittelschule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Übertritt an die weiterführenden Schulen  Information für die Eltern der 4. Jahrgangsstufe</dc:title>
  <dc:creator>Nadine Preissler</dc:creator>
  <cp:lastModifiedBy>Jürgen Wolff</cp:lastModifiedBy>
  <cp:revision>6</cp:revision>
  <dcterms:created xsi:type="dcterms:W3CDTF">2020-10-19T17:25:47Z</dcterms:created>
  <dcterms:modified xsi:type="dcterms:W3CDTF">2022-01-28T05:02:22Z</dcterms:modified>
</cp:coreProperties>
</file>